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407" r:id="rId4"/>
    <p:sldId id="426" r:id="rId5"/>
    <p:sldId id="427" r:id="rId6"/>
    <p:sldId id="399" r:id="rId7"/>
    <p:sldId id="420" r:id="rId8"/>
    <p:sldId id="411" r:id="rId9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418C6"/>
    <a:srgbClr val="F80802"/>
    <a:srgbClr val="3333CC"/>
    <a:srgbClr val="000099"/>
    <a:srgbClr val="FFCCCC"/>
    <a:srgbClr val="CC9900"/>
    <a:srgbClr val="FFCC99"/>
    <a:srgbClr val="33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56" autoAdjust="0"/>
    <p:restoredTop sz="94660"/>
  </p:normalViewPr>
  <p:slideViewPr>
    <p:cSldViewPr>
      <p:cViewPr varScale="1">
        <p:scale>
          <a:sx n="91" d="100"/>
          <a:sy n="91" d="100"/>
        </p:scale>
        <p:origin x="12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8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CD024-E8D9-411B-8F18-84EF0E7E00B7}" type="doc">
      <dgm:prSet loTypeId="urn:microsoft.com/office/officeart/2005/8/layout/hProcess9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zh-TW" altLang="en-US"/>
        </a:p>
      </dgm:t>
    </dgm:pt>
    <dgm:pt modelId="{2C1D45CC-1F07-47C6-BB3F-D7B4D040DBC3}">
      <dgm:prSet phldrT="[文字]"/>
      <dgm:spPr>
        <a:xfrm>
          <a:off x="5066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產學合作</a:t>
          </a:r>
          <a:endParaRPr lang="zh-TW" altLang="en-US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gm:t>
    </dgm:pt>
    <dgm:pt modelId="{0C7E388E-9726-4416-B23A-0451FB4D7F04}" type="parTrans" cxnId="{72DEB39B-3F42-42BA-A59B-2474141F24F3}">
      <dgm:prSet/>
      <dgm:spPr/>
      <dgm:t>
        <a:bodyPr/>
        <a:lstStyle/>
        <a:p>
          <a:endParaRPr lang="zh-TW" altLang="en-US"/>
        </a:p>
      </dgm:t>
    </dgm:pt>
    <dgm:pt modelId="{6E6DD0A6-4123-4B79-AB7D-7830D53FAC2E}" type="sibTrans" cxnId="{72DEB39B-3F42-42BA-A59B-2474141F24F3}">
      <dgm:prSet/>
      <dgm:spPr/>
      <dgm:t>
        <a:bodyPr/>
        <a:lstStyle/>
        <a:p>
          <a:endParaRPr lang="zh-TW" altLang="en-US"/>
        </a:p>
      </dgm:t>
    </dgm:pt>
    <dgm:pt modelId="{22081611-387A-4C9D-9576-9DB3FCEAC3CA}">
      <dgm:prSet phldrT="[文字]"/>
      <dgm:spPr>
        <a:xfrm>
          <a:off x="1690034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實習方式</a:t>
          </a:r>
          <a:endParaRPr lang="zh-TW" altLang="en-US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gm:t>
    </dgm:pt>
    <dgm:pt modelId="{8F048B71-EFCD-4C36-A6D3-A7AF4ADC9454}" type="parTrans" cxnId="{5532E148-CF44-43D9-AE9E-9B25297483D8}">
      <dgm:prSet/>
      <dgm:spPr/>
      <dgm:t>
        <a:bodyPr/>
        <a:lstStyle/>
        <a:p>
          <a:endParaRPr lang="zh-TW" altLang="en-US"/>
        </a:p>
      </dgm:t>
    </dgm:pt>
    <dgm:pt modelId="{C6D2A94A-1D0F-4F96-8C2A-38745212A8DD}" type="sibTrans" cxnId="{5532E148-CF44-43D9-AE9E-9B25297483D8}">
      <dgm:prSet/>
      <dgm:spPr/>
      <dgm:t>
        <a:bodyPr/>
        <a:lstStyle/>
        <a:p>
          <a:endParaRPr lang="zh-TW" altLang="en-US"/>
        </a:p>
      </dgm:t>
    </dgm:pt>
    <dgm:pt modelId="{0AAD2B65-9298-4D83-A150-1326053DDA6C}">
      <dgm:prSet phldrT="[文字]"/>
      <dgm:spPr>
        <a:xfrm>
          <a:off x="3375003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32532"/>
            <a:lumOff val="52778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實習培訓</a:t>
          </a:r>
          <a:endParaRPr lang="zh-TW" altLang="en-US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gm:t>
    </dgm:pt>
    <dgm:pt modelId="{5CE08405-EFE4-411D-A9A3-D0E2CA9EA3A6}" type="parTrans" cxnId="{652FE4C6-C3C5-4258-BAFA-1A6BDA3949FA}">
      <dgm:prSet/>
      <dgm:spPr/>
      <dgm:t>
        <a:bodyPr/>
        <a:lstStyle/>
        <a:p>
          <a:endParaRPr lang="zh-TW" altLang="en-US"/>
        </a:p>
      </dgm:t>
    </dgm:pt>
    <dgm:pt modelId="{46035607-EDB8-41BE-AAB0-1A06699AB9F8}" type="sibTrans" cxnId="{652FE4C6-C3C5-4258-BAFA-1A6BDA3949FA}">
      <dgm:prSet/>
      <dgm:spPr/>
      <dgm:t>
        <a:bodyPr/>
        <a:lstStyle/>
        <a:p>
          <a:endParaRPr lang="zh-TW" altLang="en-US"/>
        </a:p>
      </dgm:t>
    </dgm:pt>
    <dgm:pt modelId="{CA53799A-43C4-4574-9677-BB9882D92881}">
      <dgm:prSet phldrT="[文字]"/>
      <dgm:spPr>
        <a:xfrm>
          <a:off x="5059971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b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聘用培訓</a:t>
          </a:r>
          <a:endParaRPr lang="zh-TW" altLang="en-US" b="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gm:t>
    </dgm:pt>
    <dgm:pt modelId="{174EF280-42FB-46B8-9236-5AB9897F5C12}" type="parTrans" cxnId="{D3DE43F2-BCDD-4628-8EE7-662A5598A426}">
      <dgm:prSet/>
      <dgm:spPr/>
      <dgm:t>
        <a:bodyPr/>
        <a:lstStyle/>
        <a:p>
          <a:endParaRPr lang="zh-TW" altLang="en-US"/>
        </a:p>
      </dgm:t>
    </dgm:pt>
    <dgm:pt modelId="{F357B2EE-7B47-440A-8350-9A5D654B66F9}" type="sibTrans" cxnId="{D3DE43F2-BCDD-4628-8EE7-662A5598A426}">
      <dgm:prSet/>
      <dgm:spPr/>
      <dgm:t>
        <a:bodyPr/>
        <a:lstStyle/>
        <a:p>
          <a:endParaRPr lang="zh-TW" altLang="en-US"/>
        </a:p>
      </dgm:t>
    </dgm:pt>
    <dgm:pt modelId="{15266200-6BA3-440C-83A8-4FCF1FE72E0A}">
      <dgm:prSet phldrT="[文字]"/>
      <dgm:spPr>
        <a:xfrm>
          <a:off x="6744939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zh-TW" altLang="en-US" b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績效考核</a:t>
          </a:r>
          <a:endParaRPr lang="zh-TW" altLang="en-US" b="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gm:t>
    </dgm:pt>
    <dgm:pt modelId="{E3233145-D0E9-4503-B2AF-43277D49017F}" type="parTrans" cxnId="{A53DE3AD-1727-4231-9394-E018AF3BBF4A}">
      <dgm:prSet/>
      <dgm:spPr/>
      <dgm:t>
        <a:bodyPr/>
        <a:lstStyle/>
        <a:p>
          <a:endParaRPr lang="zh-TW" altLang="en-US"/>
        </a:p>
      </dgm:t>
    </dgm:pt>
    <dgm:pt modelId="{FA600929-5C93-424E-9469-2EB766AE6740}" type="sibTrans" cxnId="{A53DE3AD-1727-4231-9394-E018AF3BBF4A}">
      <dgm:prSet/>
      <dgm:spPr/>
      <dgm:t>
        <a:bodyPr/>
        <a:lstStyle/>
        <a:p>
          <a:endParaRPr lang="zh-TW" altLang="en-US"/>
        </a:p>
      </dgm:t>
    </dgm:pt>
    <dgm:pt modelId="{ACD9E9DF-C924-4FC2-9BA6-D9DFC994B657}" type="pres">
      <dgm:prSet presAssocID="{979CD024-E8D9-411B-8F18-84EF0E7E00B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D3F9B02-B3F0-4776-A24F-B6ACCCE20D94}" type="pres">
      <dgm:prSet presAssocID="{979CD024-E8D9-411B-8F18-84EF0E7E00B7}" presName="arrow" presStyleLbl="bgShp" presStyleIdx="0" presStyleCnt="1" custScaleX="117647" custLinFactNeighborX="0" custLinFactNeighborY="-8556"/>
      <dgm:spPr>
        <a:xfrm>
          <a:off x="2" y="0"/>
          <a:ext cx="8280915" cy="4464495"/>
        </a:xfrm>
        <a:prstGeom prst="rightArrow">
          <a:avLst/>
        </a:prstGeom>
        <a:solidFill>
          <a:srgbClr val="333399">
            <a:tint val="55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zh-TW" altLang="en-US"/>
        </a:p>
      </dgm:t>
    </dgm:pt>
    <dgm:pt modelId="{7A510B19-D768-46A9-A554-94AFFBE8D0B8}" type="pres">
      <dgm:prSet presAssocID="{979CD024-E8D9-411B-8F18-84EF0E7E00B7}" presName="linearProcess" presStyleCnt="0"/>
      <dgm:spPr/>
    </dgm:pt>
    <dgm:pt modelId="{647EB231-F0E1-4200-868E-7BEE75E6FD39}" type="pres">
      <dgm:prSet presAssocID="{2C1D45CC-1F07-47C6-BB3F-D7B4D040DBC3}" presName="text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17AEDF2C-DD19-4D98-9490-FA299D2A156A}" type="pres">
      <dgm:prSet presAssocID="{6E6DD0A6-4123-4B79-AB7D-7830D53FAC2E}" presName="sibTrans" presStyleCnt="0"/>
      <dgm:spPr/>
    </dgm:pt>
    <dgm:pt modelId="{CABFD46C-AA69-4F4C-A3FA-4374DB51E771}" type="pres">
      <dgm:prSet presAssocID="{22081611-387A-4C9D-9576-9DB3FCEAC3CA}" presName="text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95B4E288-52DE-46DF-B56F-A9959C2EC0DD}" type="pres">
      <dgm:prSet presAssocID="{C6D2A94A-1D0F-4F96-8C2A-38745212A8DD}" presName="sibTrans" presStyleCnt="0"/>
      <dgm:spPr/>
    </dgm:pt>
    <dgm:pt modelId="{A226C50B-0F25-4AB4-8225-F41FA7657D22}" type="pres">
      <dgm:prSet presAssocID="{0AAD2B65-9298-4D83-A150-1326053DDA6C}" presName="text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081EF7C0-F19C-44D3-82BE-0F4CA59B0A61}" type="pres">
      <dgm:prSet presAssocID="{46035607-EDB8-41BE-AAB0-1A06699AB9F8}" presName="sibTrans" presStyleCnt="0"/>
      <dgm:spPr/>
    </dgm:pt>
    <dgm:pt modelId="{5F9EBCA4-593A-43EA-90DC-3B317F7F5110}" type="pres">
      <dgm:prSet presAssocID="{CA53799A-43C4-4574-9677-BB9882D92881}" presName="text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DBF40303-ACA6-4C33-A5F9-6E68679DC2F2}" type="pres">
      <dgm:prSet presAssocID="{F357B2EE-7B47-440A-8350-9A5D654B66F9}" presName="sibTrans" presStyleCnt="0"/>
      <dgm:spPr/>
    </dgm:pt>
    <dgm:pt modelId="{4D8A3133-D1A3-49B2-890F-75A984935C98}" type="pres">
      <dgm:prSet presAssocID="{15266200-6BA3-440C-83A8-4FCF1FE72E0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532E148-CF44-43D9-AE9E-9B25297483D8}" srcId="{979CD024-E8D9-411B-8F18-84EF0E7E00B7}" destId="{22081611-387A-4C9D-9576-9DB3FCEAC3CA}" srcOrd="1" destOrd="0" parTransId="{8F048B71-EFCD-4C36-A6D3-A7AF4ADC9454}" sibTransId="{C6D2A94A-1D0F-4F96-8C2A-38745212A8DD}"/>
    <dgm:cxn modelId="{3950DB42-D1E9-45AA-996F-C63BD5710514}" type="presOf" srcId="{0AAD2B65-9298-4D83-A150-1326053DDA6C}" destId="{A226C50B-0F25-4AB4-8225-F41FA7657D22}" srcOrd="0" destOrd="0" presId="urn:microsoft.com/office/officeart/2005/8/layout/hProcess9"/>
    <dgm:cxn modelId="{A53DE3AD-1727-4231-9394-E018AF3BBF4A}" srcId="{979CD024-E8D9-411B-8F18-84EF0E7E00B7}" destId="{15266200-6BA3-440C-83A8-4FCF1FE72E0A}" srcOrd="4" destOrd="0" parTransId="{E3233145-D0E9-4503-B2AF-43277D49017F}" sibTransId="{FA600929-5C93-424E-9469-2EB766AE6740}"/>
    <dgm:cxn modelId="{47C0D095-63A6-49D3-8C1E-2A301266663E}" type="presOf" srcId="{979CD024-E8D9-411B-8F18-84EF0E7E00B7}" destId="{ACD9E9DF-C924-4FC2-9BA6-D9DFC994B657}" srcOrd="0" destOrd="0" presId="urn:microsoft.com/office/officeart/2005/8/layout/hProcess9"/>
    <dgm:cxn modelId="{652FE4C6-C3C5-4258-BAFA-1A6BDA3949FA}" srcId="{979CD024-E8D9-411B-8F18-84EF0E7E00B7}" destId="{0AAD2B65-9298-4D83-A150-1326053DDA6C}" srcOrd="2" destOrd="0" parTransId="{5CE08405-EFE4-411D-A9A3-D0E2CA9EA3A6}" sibTransId="{46035607-EDB8-41BE-AAB0-1A06699AB9F8}"/>
    <dgm:cxn modelId="{54498F86-E89B-4360-8C4D-AE4C23C505DC}" type="presOf" srcId="{22081611-387A-4C9D-9576-9DB3FCEAC3CA}" destId="{CABFD46C-AA69-4F4C-A3FA-4374DB51E771}" srcOrd="0" destOrd="0" presId="urn:microsoft.com/office/officeart/2005/8/layout/hProcess9"/>
    <dgm:cxn modelId="{3ADFCC35-822C-4339-BDD9-B089B3A4A72D}" type="presOf" srcId="{2C1D45CC-1F07-47C6-BB3F-D7B4D040DBC3}" destId="{647EB231-F0E1-4200-868E-7BEE75E6FD39}" srcOrd="0" destOrd="0" presId="urn:microsoft.com/office/officeart/2005/8/layout/hProcess9"/>
    <dgm:cxn modelId="{72DEB39B-3F42-42BA-A59B-2474141F24F3}" srcId="{979CD024-E8D9-411B-8F18-84EF0E7E00B7}" destId="{2C1D45CC-1F07-47C6-BB3F-D7B4D040DBC3}" srcOrd="0" destOrd="0" parTransId="{0C7E388E-9726-4416-B23A-0451FB4D7F04}" sibTransId="{6E6DD0A6-4123-4B79-AB7D-7830D53FAC2E}"/>
    <dgm:cxn modelId="{ED9EB2EB-2982-4AB4-9033-49990FBB6A8D}" type="presOf" srcId="{CA53799A-43C4-4574-9677-BB9882D92881}" destId="{5F9EBCA4-593A-43EA-90DC-3B317F7F5110}" srcOrd="0" destOrd="0" presId="urn:microsoft.com/office/officeart/2005/8/layout/hProcess9"/>
    <dgm:cxn modelId="{879C43C6-80E4-4320-B789-6705510640EF}" type="presOf" srcId="{15266200-6BA3-440C-83A8-4FCF1FE72E0A}" destId="{4D8A3133-D1A3-49B2-890F-75A984935C98}" srcOrd="0" destOrd="0" presId="urn:microsoft.com/office/officeart/2005/8/layout/hProcess9"/>
    <dgm:cxn modelId="{D3DE43F2-BCDD-4628-8EE7-662A5598A426}" srcId="{979CD024-E8D9-411B-8F18-84EF0E7E00B7}" destId="{CA53799A-43C4-4574-9677-BB9882D92881}" srcOrd="3" destOrd="0" parTransId="{174EF280-42FB-46B8-9236-5AB9897F5C12}" sibTransId="{F357B2EE-7B47-440A-8350-9A5D654B66F9}"/>
    <dgm:cxn modelId="{0B04129F-0A85-4E62-93DB-66FE97505F34}" type="presParOf" srcId="{ACD9E9DF-C924-4FC2-9BA6-D9DFC994B657}" destId="{5D3F9B02-B3F0-4776-A24F-B6ACCCE20D94}" srcOrd="0" destOrd="0" presId="urn:microsoft.com/office/officeart/2005/8/layout/hProcess9"/>
    <dgm:cxn modelId="{F32809D3-E51D-400E-85CC-B19246234873}" type="presParOf" srcId="{ACD9E9DF-C924-4FC2-9BA6-D9DFC994B657}" destId="{7A510B19-D768-46A9-A554-94AFFBE8D0B8}" srcOrd="1" destOrd="0" presId="urn:microsoft.com/office/officeart/2005/8/layout/hProcess9"/>
    <dgm:cxn modelId="{96ACD90A-9246-4A79-9408-0679CE052DCA}" type="presParOf" srcId="{7A510B19-D768-46A9-A554-94AFFBE8D0B8}" destId="{647EB231-F0E1-4200-868E-7BEE75E6FD39}" srcOrd="0" destOrd="0" presId="urn:microsoft.com/office/officeart/2005/8/layout/hProcess9"/>
    <dgm:cxn modelId="{6FDA4DE2-2990-4B8F-83B1-769FA59A25FC}" type="presParOf" srcId="{7A510B19-D768-46A9-A554-94AFFBE8D0B8}" destId="{17AEDF2C-DD19-4D98-9490-FA299D2A156A}" srcOrd="1" destOrd="0" presId="urn:microsoft.com/office/officeart/2005/8/layout/hProcess9"/>
    <dgm:cxn modelId="{6DB492C9-81D1-47CA-A0C4-8A53EB45B29B}" type="presParOf" srcId="{7A510B19-D768-46A9-A554-94AFFBE8D0B8}" destId="{CABFD46C-AA69-4F4C-A3FA-4374DB51E771}" srcOrd="2" destOrd="0" presId="urn:microsoft.com/office/officeart/2005/8/layout/hProcess9"/>
    <dgm:cxn modelId="{0528CB0E-63F6-40BD-B8B9-54CC606B561A}" type="presParOf" srcId="{7A510B19-D768-46A9-A554-94AFFBE8D0B8}" destId="{95B4E288-52DE-46DF-B56F-A9959C2EC0DD}" srcOrd="3" destOrd="0" presId="urn:microsoft.com/office/officeart/2005/8/layout/hProcess9"/>
    <dgm:cxn modelId="{884CB68D-10C8-480E-AF05-BDA5110EB9A3}" type="presParOf" srcId="{7A510B19-D768-46A9-A554-94AFFBE8D0B8}" destId="{A226C50B-0F25-4AB4-8225-F41FA7657D22}" srcOrd="4" destOrd="0" presId="urn:microsoft.com/office/officeart/2005/8/layout/hProcess9"/>
    <dgm:cxn modelId="{D01F1D62-51C6-4251-9154-C7EE6EE9E7E6}" type="presParOf" srcId="{7A510B19-D768-46A9-A554-94AFFBE8D0B8}" destId="{081EF7C0-F19C-44D3-82BE-0F4CA59B0A61}" srcOrd="5" destOrd="0" presId="urn:microsoft.com/office/officeart/2005/8/layout/hProcess9"/>
    <dgm:cxn modelId="{98360561-B760-4C9A-A38C-DAC33E4AB048}" type="presParOf" srcId="{7A510B19-D768-46A9-A554-94AFFBE8D0B8}" destId="{5F9EBCA4-593A-43EA-90DC-3B317F7F5110}" srcOrd="6" destOrd="0" presId="urn:microsoft.com/office/officeart/2005/8/layout/hProcess9"/>
    <dgm:cxn modelId="{5DCBCE2E-5C8F-422B-8854-C81DEA7F7DB2}" type="presParOf" srcId="{7A510B19-D768-46A9-A554-94AFFBE8D0B8}" destId="{DBF40303-ACA6-4C33-A5F9-6E68679DC2F2}" srcOrd="7" destOrd="0" presId="urn:microsoft.com/office/officeart/2005/8/layout/hProcess9"/>
    <dgm:cxn modelId="{51D3338F-D580-4B1F-900E-5D2BA06B4D78}" type="presParOf" srcId="{7A510B19-D768-46A9-A554-94AFFBE8D0B8}" destId="{4D8A3133-D1A3-49B2-890F-75A984935C9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F9B02-B3F0-4776-A24F-B6ACCCE20D94}">
      <dsp:nvSpPr>
        <dsp:cNvPr id="0" name=""/>
        <dsp:cNvSpPr/>
      </dsp:nvSpPr>
      <dsp:spPr>
        <a:xfrm>
          <a:off x="2" y="0"/>
          <a:ext cx="8280915" cy="4464496"/>
        </a:xfrm>
        <a:prstGeom prst="rightArrow">
          <a:avLst/>
        </a:prstGeom>
        <a:solidFill>
          <a:srgbClr val="333399">
            <a:tint val="55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EB231-F0E1-4200-868E-7BEE75E6FD39}">
      <dsp:nvSpPr>
        <dsp:cNvPr id="0" name=""/>
        <dsp:cNvSpPr/>
      </dsp:nvSpPr>
      <dsp:spPr>
        <a:xfrm>
          <a:off x="5066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產學合作</a:t>
          </a:r>
          <a:endParaRPr lang="zh-TW" altLang="en-US" sz="4100" kern="120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sp:txBody>
      <dsp:txXfrm>
        <a:off x="79799" y="1414081"/>
        <a:ext cx="1381447" cy="1636332"/>
      </dsp:txXfrm>
    </dsp:sp>
    <dsp:sp modelId="{CABFD46C-AA69-4F4C-A3FA-4374DB51E771}">
      <dsp:nvSpPr>
        <dsp:cNvPr id="0" name=""/>
        <dsp:cNvSpPr/>
      </dsp:nvSpPr>
      <dsp:spPr>
        <a:xfrm>
          <a:off x="1690034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實習方式</a:t>
          </a:r>
          <a:endParaRPr lang="zh-TW" altLang="en-US" sz="4100" kern="120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sp:txBody>
      <dsp:txXfrm>
        <a:off x="1764767" y="1414081"/>
        <a:ext cx="1381447" cy="1636332"/>
      </dsp:txXfrm>
    </dsp:sp>
    <dsp:sp modelId="{A226C50B-0F25-4AB4-8225-F41FA7657D22}">
      <dsp:nvSpPr>
        <dsp:cNvPr id="0" name=""/>
        <dsp:cNvSpPr/>
      </dsp:nvSpPr>
      <dsp:spPr>
        <a:xfrm>
          <a:off x="3375003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32532"/>
            <a:lumOff val="52778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實習培訓</a:t>
          </a:r>
          <a:endParaRPr lang="zh-TW" altLang="en-US" sz="4100" kern="1200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sp:txBody>
      <dsp:txXfrm>
        <a:off x="3449736" y="1414081"/>
        <a:ext cx="1381447" cy="1636332"/>
      </dsp:txXfrm>
    </dsp:sp>
    <dsp:sp modelId="{5F9EBCA4-593A-43EA-90DC-3B317F7F5110}">
      <dsp:nvSpPr>
        <dsp:cNvPr id="0" name=""/>
        <dsp:cNvSpPr/>
      </dsp:nvSpPr>
      <dsp:spPr>
        <a:xfrm>
          <a:off x="5059971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b="0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聘用培訓</a:t>
          </a:r>
          <a:endParaRPr lang="zh-TW" altLang="en-US" sz="4100" b="0" kern="120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sp:txBody>
      <dsp:txXfrm>
        <a:off x="5134704" y="1414081"/>
        <a:ext cx="1381447" cy="1636332"/>
      </dsp:txXfrm>
    </dsp:sp>
    <dsp:sp modelId="{4D8A3133-D1A3-49B2-890F-75A984935C98}">
      <dsp:nvSpPr>
        <dsp:cNvPr id="0" name=""/>
        <dsp:cNvSpPr/>
      </dsp:nvSpPr>
      <dsp:spPr>
        <a:xfrm>
          <a:off x="6744939" y="1339348"/>
          <a:ext cx="1530913" cy="1785798"/>
        </a:xfrm>
        <a:prstGeom prst="roundRect">
          <a:avLst/>
        </a:prstGeom>
        <a:solidFill>
          <a:srgbClr val="333399">
            <a:shade val="50000"/>
            <a:hueOff val="0"/>
            <a:satOff val="-16266"/>
            <a:lumOff val="26389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b="0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/>
              <a:ea typeface="標楷體"/>
              <a:cs typeface="+mn-cs"/>
            </a:rPr>
            <a:t>績效考核</a:t>
          </a:r>
          <a:endParaRPr lang="zh-TW" altLang="en-US" sz="4100" b="0" kern="1200" dirty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/>
            <a:ea typeface="標楷體"/>
            <a:cs typeface="+mn-cs"/>
          </a:endParaRPr>
        </a:p>
      </dsp:txBody>
      <dsp:txXfrm>
        <a:off x="6819672" y="1414081"/>
        <a:ext cx="1381447" cy="1636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F88070-3A2B-43AF-B90B-2975C3B10F6F}" type="datetimeFigureOut">
              <a:rPr lang="zh-TW" altLang="en-US"/>
              <a:pPr>
                <a:defRPr/>
              </a:pPr>
              <a:t>2019/11/15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886B072-DD18-4945-BE6D-8FDC3B42F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550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63840E-8471-4382-A142-A852CD536228}" type="datetimeFigureOut">
              <a:rPr lang="zh-TW" altLang="en-US"/>
              <a:pPr>
                <a:defRPr/>
              </a:pPr>
              <a:t>2019/11/15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BA91A6-73A2-43DD-BDB9-9C2C46BE74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830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813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0B313-BB2C-4508-9797-4F6B2CEDB16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8A45DD-2AED-4A26-9EDC-77987FB9EB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8BC7CD-2526-403D-95CA-D0F4774754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1BE805-294E-48DB-998C-25961227F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735E6FE-101E-492F-A7AF-3DFD2E4C0B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D3E6D3-FD50-4968-86E2-CEC9958461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D08BD9E-4947-451E-B535-D666A59D02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C0B9AE-D9B0-42E6-A438-22FF6A04D9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14D6D3-9A1A-4637-897F-37CFDD24A0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198782A-E6E5-42B1-9D2B-D0B3E1F323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BA16F2-E7AC-4A76-B8F9-E149E334A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594E4C1-1604-4E55-833C-D0F55B30BD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9E0B66-8E4D-4F6F-B686-B817FEDD49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646B43-3485-4D12-AEA4-124FCE769B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321638-F07C-4352-8DA4-21852E7C24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56E76E-7CD0-45AB-820B-FF05E4B847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44395C-AECE-46CD-BC87-51F4F52740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2EEB43-2BC0-4239-9CD8-DB45321527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207474-A85D-4006-B978-BA3934CCF8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 smtClean="0"/>
              <a:t>群益金鼎證券保留本方案修改與變動之權利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EA7722-33A6-471B-BC7A-0102A67FA3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圖片 2" descr="簡報封面-bg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圖片 3" descr="簡報封面-logo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357188"/>
            <a:ext cx="31718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圖片 5" descr="簡報封面-中文字.png"/>
          <p:cNvPicPr>
            <a:picLocks noChangeAspect="1"/>
          </p:cNvPicPr>
          <p:nvPr/>
        </p:nvPicPr>
        <p:blipFill>
          <a:blip r:embed="rId15"/>
          <a:srcRect t="2" r="24327" b="-2"/>
          <a:stretch>
            <a:fillRect/>
          </a:stretch>
        </p:blipFill>
        <p:spPr bwMode="auto">
          <a:xfrm>
            <a:off x="6516688" y="6391275"/>
            <a:ext cx="23828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4" descr="頁尾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8313" y="6178550"/>
            <a:ext cx="8424862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162050" y="153988"/>
            <a:ext cx="7804150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3316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pic>
        <p:nvPicPr>
          <p:cNvPr id="13318" name="Picture 9" descr="頁首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79388" y="260350"/>
            <a:ext cx="87852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14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dt="0"/>
  <p:txStyles>
    <p:titleStyle>
      <a:lvl1pPr algn="just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AC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2pPr>
      <a:lvl3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3pPr>
      <a:lvl4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4pPr>
      <a:lvl5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5pPr>
      <a:lvl6pPr marL="4572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6pPr>
      <a:lvl7pPr marL="9144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7pPr>
      <a:lvl8pPr marL="13716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8pPr>
      <a:lvl9pPr marL="18288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buClr>
          <a:srgbClr val="C00000"/>
        </a:buClr>
        <a:buFont typeface="Wingdings" pitchFamily="2" charset="2"/>
        <a:buChar char="n"/>
        <a:defRPr sz="2000" b="1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600"/>
        </a:spcAft>
        <a:buClr>
          <a:srgbClr val="C00000"/>
        </a:buClr>
        <a:buFont typeface="Wingdings" pitchFamily="2" charset="2"/>
        <a:buChar char="¢"/>
        <a:defRPr sz="16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\\Srvpdc\&#32147;&#31649;&#34389;\&#20132;&#25563;&#36039;&#26009;\&#37528;&#30410;\&#23526;&#32722;&#26399;&#38291;(&#19971;&#36913;&#23526;&#22320;&#36914;&#38542;&#23526;&#21209;).docx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1520788"/>
            <a:ext cx="9325036" cy="2916324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群益</a:t>
            </a:r>
            <a:r>
              <a:rPr lang="zh-TW" altLang="en-US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金鼎</a:t>
            </a: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證券  </a:t>
            </a:r>
            <a:r>
              <a:rPr lang="en-US" altLang="zh-TW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大四下</a:t>
            </a:r>
            <a:r>
              <a:rPr lang="zh-TW" altLang="en-US" sz="5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產學合作實習方案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5616" y="4437112"/>
            <a:ext cx="6400800" cy="175260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altLang="zh-TW" sz="2400" dirty="0" smtClean="0">
                <a:latin typeface="Baskerville Old Face" panose="02020602080505020303" pitchFamily="18" charset="0"/>
              </a:rPr>
              <a:t>2019.03</a:t>
            </a:r>
          </a:p>
          <a:p>
            <a:endParaRPr lang="en-US" altLang="zh-TW" sz="2400" dirty="0" smtClean="0">
              <a:latin typeface="Baskerville Old Face" panose="02020602080505020303" pitchFamily="18" charset="0"/>
            </a:endParaRPr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503238" y="3897052"/>
            <a:ext cx="7848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107" name="Picture 7" descr="簡報封面200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5F4FA"/>
              </a:clrFrom>
              <a:clrTo>
                <a:srgbClr val="F5F4FA">
                  <a:alpha val="0"/>
                </a:srgbClr>
              </a:clrTo>
            </a:clrChange>
          </a:blip>
          <a:srcRect l="21649" t="42638" r="21649" b="42639"/>
          <a:stretch>
            <a:fillRect/>
          </a:stretch>
        </p:blipFill>
        <p:spPr bwMode="auto">
          <a:xfrm>
            <a:off x="5256076" y="5733256"/>
            <a:ext cx="3730625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 txBox="1">
            <a:spLocks/>
          </p:cNvSpPr>
          <p:nvPr/>
        </p:nvSpPr>
        <p:spPr>
          <a:xfrm>
            <a:off x="666445" y="728699"/>
            <a:ext cx="7905564" cy="57451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n"/>
              <a:defRPr sz="2000" b="1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¢"/>
              <a:defRPr sz="16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5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kumimoji="0" lang="zh-TW" altLang="en-US" sz="2500" dirty="0" smtClean="0">
                <a:solidFill>
                  <a:srgbClr val="0033CC"/>
                </a:solidFill>
              </a:rPr>
              <a:t>、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職務名稱：全方位理財經紀人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儲備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kumimoji="0" lang="zh-TW" altLang="en-US" sz="2400" b="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內容：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en-US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有價證券、</a:t>
            </a:r>
            <a:r>
              <a:rPr lang="zh-TW" altLang="zh-TW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財富管理</a:t>
            </a:r>
            <a:r>
              <a:rPr lang="zh-TW" altLang="en-US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en-US" altLang="zh-TW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Fintech</a:t>
            </a:r>
            <a:r>
              <a:rPr lang="zh-TW" altLang="en-US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相關專業</a:t>
            </a:r>
            <a:r>
              <a:rPr lang="zh-TW" altLang="zh-TW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知識</a:t>
            </a:r>
            <a:endParaRPr lang="en-US" altLang="zh-TW" sz="24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lnSpc>
                <a:spcPct val="150000"/>
              </a:lnSpc>
              <a:buFontTx/>
              <a:buNone/>
            </a:pPr>
            <a:r>
              <a:rPr lang="zh-TW" altLang="en-US" sz="240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分公司</a:t>
            </a:r>
            <a:r>
              <a:rPr lang="zh-TW" altLang="en-US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各式商品交易實務見習。</a:t>
            </a:r>
            <a:endParaRPr lang="en-US" altLang="zh-TW" sz="24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三、應具證照：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zh-TW" altLang="en-US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證券業務員   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四、需要專長與特質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具金融基礎知識</a:t>
            </a:r>
            <a:r>
              <a:rPr kumimoji="0" lang="zh-TW" altLang="en-US" sz="2400" b="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對投資理財商品有興趣。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 txBox="1">
            <a:spLocks/>
          </p:cNvSpPr>
          <p:nvPr/>
        </p:nvSpPr>
        <p:spPr>
          <a:xfrm>
            <a:off x="504427" y="116632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kumimoji="0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內容</a:t>
            </a:r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1</a:t>
            </a:fld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4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 txBox="1">
            <a:spLocks/>
          </p:cNvSpPr>
          <p:nvPr/>
        </p:nvSpPr>
        <p:spPr>
          <a:xfrm>
            <a:off x="479019" y="131321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實習方案介紹</a:t>
            </a:r>
            <a:r>
              <a:rPr kumimoji="0"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kumimoji="0"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Line 46"/>
          <p:cNvSpPr>
            <a:spLocks noChangeShapeType="1"/>
          </p:cNvSpPr>
          <p:nvPr/>
        </p:nvSpPr>
        <p:spPr bwMode="auto">
          <a:xfrm>
            <a:off x="6176963" y="2669975"/>
            <a:ext cx="2173287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" name="Line 47"/>
          <p:cNvSpPr>
            <a:spLocks noChangeShapeType="1"/>
          </p:cNvSpPr>
          <p:nvPr/>
        </p:nvSpPr>
        <p:spPr bwMode="auto">
          <a:xfrm>
            <a:off x="590550" y="3074256"/>
            <a:ext cx="2173288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" name="Line 48"/>
          <p:cNvSpPr>
            <a:spLocks noChangeShapeType="1"/>
          </p:cNvSpPr>
          <p:nvPr/>
        </p:nvSpPr>
        <p:spPr bwMode="auto">
          <a:xfrm>
            <a:off x="490538" y="4931631"/>
            <a:ext cx="1695450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流程圖: 替代處理程序 9"/>
          <p:cNvSpPr/>
          <p:nvPr/>
        </p:nvSpPr>
        <p:spPr>
          <a:xfrm>
            <a:off x="2151911" y="909419"/>
            <a:ext cx="4973637" cy="1050925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</a:rPr>
              <a:t>對象</a:t>
            </a:r>
            <a:r>
              <a:rPr kumimoji="0" lang="zh-TW" altLang="en-US" sz="2000" dirty="0" smtClean="0">
                <a:latin typeface="微軟正黑體" pitchFamily="34" charset="-120"/>
                <a:ea typeface="微軟正黑體" pitchFamily="34" charset="-120"/>
              </a:rPr>
              <a:t>：大四下學生</a:t>
            </a:r>
            <a:endParaRPr kumimoji="0"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dirty="0" smtClean="0">
                <a:latin typeface="微軟正黑體" pitchFamily="34" charset="-120"/>
                <a:ea typeface="微軟正黑體" pitchFamily="34" charset="-120"/>
              </a:rPr>
              <a:t>時間</a:t>
            </a: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02/01-6/30</a:t>
            </a:r>
          </a:p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dirty="0" smtClean="0">
                <a:latin typeface="微軟正黑體" pitchFamily="34" charset="-120"/>
                <a:ea typeface="微軟正黑體" pitchFamily="34" charset="-120"/>
              </a:rPr>
              <a:t>資格</a:t>
            </a:r>
            <a:r>
              <a:rPr kumimoji="0" lang="zh-TW" altLang="en-US" sz="2000" dirty="0">
                <a:latin typeface="微軟正黑體" pitchFamily="34" charset="-120"/>
                <a:ea typeface="微軟正黑體" pitchFamily="34" charset="-120"/>
              </a:rPr>
              <a:t>：證券業務員證照</a:t>
            </a:r>
            <a:r>
              <a:rPr kumimoji="0" lang="zh-TW" altLang="en-US" sz="20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kumimoji="0"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2</a:t>
            </a:fld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流程圖: 替代處理程序 13"/>
          <p:cNvSpPr/>
          <p:nvPr/>
        </p:nvSpPr>
        <p:spPr>
          <a:xfrm>
            <a:off x="1781434" y="2249806"/>
            <a:ext cx="5714589" cy="373547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9pPr>
          </a:lstStyle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具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證券普通業務員資格</a:t>
            </a:r>
            <a:endParaRPr kumimoji="0"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不支薪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享團體意外險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供午膳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集中教育訓練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週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教育訓練中心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實務見習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週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分發分公司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績優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者優先實習並提前就業</a:t>
            </a:r>
            <a:r>
              <a:rPr kumimoji="0"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需符合證照要求</a:t>
            </a:r>
            <a:r>
              <a:rPr kumimoji="0"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22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1362721" y="116632"/>
            <a:ext cx="7129462" cy="5349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zh-TW" altLang="en-US" sz="4000" b="1" kern="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實習流程</a:t>
            </a:r>
            <a:r>
              <a:rPr lang="en-US" altLang="zh-TW" sz="4000" b="1" kern="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kern="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000" b="1" kern="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4000" b="1" kern="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95288" y="1340768"/>
            <a:ext cx="8424862" cy="2808288"/>
            <a:chOff x="181" y="2591"/>
            <a:chExt cx="5579" cy="1431"/>
          </a:xfrm>
        </p:grpSpPr>
        <p:sp>
          <p:nvSpPr>
            <p:cNvPr id="4" name="五邊形 3"/>
            <p:cNvSpPr/>
            <p:nvPr/>
          </p:nvSpPr>
          <p:spPr>
            <a:xfrm>
              <a:off x="181" y="2591"/>
              <a:ext cx="1682" cy="1021"/>
            </a:xfrm>
            <a:prstGeom prst="homePlate">
              <a:avLst/>
            </a:prstGeom>
            <a:solidFill>
              <a:srgbClr val="FFCCFF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>
                <a:lnSpc>
                  <a:spcPct val="110000"/>
                </a:lnSpc>
                <a:buClr>
                  <a:srgbClr val="F80802"/>
                </a:buClr>
                <a:buSzPct val="125000"/>
                <a:defRPr/>
              </a:pPr>
              <a:endParaRPr kumimoji="0" lang="en-US" altLang="zh-TW" sz="1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>
                <a:lnSpc>
                  <a:spcPct val="110000"/>
                </a:lnSpc>
                <a:buClr>
                  <a:srgbClr val="F80802"/>
                </a:buClr>
                <a:buSzPct val="125000"/>
                <a:defRPr/>
              </a:pPr>
              <a:r>
                <a:rPr kumimoji="0" lang="zh-TW" altLang="en-US" sz="24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大四下實習方案</a:t>
              </a:r>
              <a:endParaRPr kumimoji="0" lang="en-US" altLang="zh-TW" sz="24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>
                <a:lnSpc>
                  <a:spcPct val="110000"/>
                </a:lnSpc>
                <a:buClr>
                  <a:srgbClr val="F80802"/>
                </a:buClr>
                <a:buSzPct val="125000"/>
                <a:defRPr/>
              </a:pPr>
              <a:endParaRPr kumimoji="0" lang="en-US" altLang="zh-TW" sz="1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" name="＞形箭號 4"/>
            <p:cNvSpPr/>
            <p:nvPr/>
          </p:nvSpPr>
          <p:spPr>
            <a:xfrm>
              <a:off x="1383" y="2591"/>
              <a:ext cx="1742" cy="1021"/>
            </a:xfrm>
            <a:prstGeom prst="chevron">
              <a:avLst/>
            </a:prstGeom>
            <a:solidFill>
              <a:srgbClr val="FFCCCC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en-US" altLang="zh-TW" sz="1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＞形箭號 5"/>
            <p:cNvSpPr/>
            <p:nvPr/>
          </p:nvSpPr>
          <p:spPr>
            <a:xfrm>
              <a:off x="2699" y="2591"/>
              <a:ext cx="1739" cy="1020"/>
            </a:xfrm>
            <a:prstGeom prst="chevron">
              <a:avLst>
                <a:gd name="adj" fmla="val 54805"/>
              </a:avLst>
            </a:prstGeom>
            <a:solidFill>
              <a:srgbClr val="FFFF66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kumimoji="0" lang="zh-TW" altLang="en-US" sz="18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           </a:t>
              </a:r>
            </a:p>
          </p:txBody>
        </p:sp>
        <p:sp>
          <p:nvSpPr>
            <p:cNvPr id="7" name="＞形箭號 6"/>
            <p:cNvSpPr/>
            <p:nvPr/>
          </p:nvSpPr>
          <p:spPr>
            <a:xfrm>
              <a:off x="4024" y="2592"/>
              <a:ext cx="1736" cy="1020"/>
            </a:xfrm>
            <a:prstGeom prst="chevron">
              <a:avLst/>
            </a:prstGeom>
            <a:solidFill>
              <a:srgbClr val="99FF33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defRPr/>
              </a:pPr>
              <a:endParaRPr kumimoji="0" lang="zh-TW" altLang="en-US" sz="1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81" y="3679"/>
              <a:ext cx="1089" cy="340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defRPr/>
              </a:pPr>
              <a:r>
                <a:rPr kumimoji="0" lang="en-US" altLang="zh-TW" sz="15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02.01~06.30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325" y="3679"/>
              <a:ext cx="1237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defRPr/>
              </a:pPr>
              <a:r>
                <a:rPr kumimoji="0" lang="en-US" altLang="zh-TW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80</a:t>
              </a: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小時基礎</a:t>
              </a: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訓練</a:t>
              </a:r>
            </a:p>
          </p:txBody>
        </p:sp>
        <p:sp>
          <p:nvSpPr>
            <p:cNvPr id="10" name="矩形 9">
              <a:hlinkClick r:id="rId2" action="ppaction://hlinkfile"/>
            </p:cNvPr>
            <p:cNvSpPr/>
            <p:nvPr/>
          </p:nvSpPr>
          <p:spPr>
            <a:xfrm>
              <a:off x="2663" y="3682"/>
              <a:ext cx="1237" cy="340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defRPr/>
              </a:pPr>
              <a:r>
                <a:rPr kumimoji="0" lang="en-US" altLang="zh-TW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280</a:t>
              </a: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小時進階</a:t>
              </a: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實務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4024" y="3679"/>
              <a:ext cx="1233" cy="340"/>
            </a:xfrm>
            <a:prstGeom prst="rect">
              <a:avLst/>
            </a:prstGeom>
            <a:solidFill>
              <a:srgbClr val="99FF33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3000">
                  <a:solidFill>
                    <a:srgbClr val="002060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defRPr/>
              </a:pP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績優者，</a:t>
              </a:r>
              <a:endParaRPr kumimoji="0" lang="en-US" altLang="zh-TW" sz="1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>
                <a:defRPr/>
              </a:pPr>
              <a:r>
                <a:rPr kumimoji="0" lang="zh-TW" altLang="en-US" sz="1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提前就業</a:t>
              </a:r>
            </a:p>
          </p:txBody>
        </p:sp>
      </p:grpSp>
      <p:sp>
        <p:nvSpPr>
          <p:cNvPr id="12" name="文字方塊 27"/>
          <p:cNvSpPr txBox="1">
            <a:spLocks noChangeArrowheads="1"/>
          </p:cNvSpPr>
          <p:nvPr/>
        </p:nvSpPr>
        <p:spPr bwMode="auto">
          <a:xfrm>
            <a:off x="3057525" y="2053556"/>
            <a:ext cx="1733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 b="1" dirty="0">
                <a:latin typeface="微軟正黑體" pitchFamily="34" charset="-120"/>
                <a:ea typeface="微軟正黑體" pitchFamily="34" charset="-120"/>
              </a:rPr>
              <a:t>集中訓練</a:t>
            </a:r>
            <a:endParaRPr kumimoji="0" lang="en-US" altLang="zh-TW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文字方塊 28"/>
          <p:cNvSpPr txBox="1">
            <a:spLocks noChangeArrowheads="1"/>
          </p:cNvSpPr>
          <p:nvPr/>
        </p:nvSpPr>
        <p:spPr bwMode="auto">
          <a:xfrm>
            <a:off x="7081838" y="2013868"/>
            <a:ext cx="1738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 b="1">
                <a:latin typeface="微軟正黑體" pitchFamily="34" charset="-120"/>
                <a:ea typeface="微軟正黑體" pitchFamily="34" charset="-120"/>
              </a:rPr>
              <a:t>實習考核</a:t>
            </a:r>
          </a:p>
        </p:txBody>
      </p:sp>
      <p:sp>
        <p:nvSpPr>
          <p:cNvPr id="14" name="文字方塊 29"/>
          <p:cNvSpPr txBox="1">
            <a:spLocks noChangeArrowheads="1"/>
          </p:cNvSpPr>
          <p:nvPr/>
        </p:nvSpPr>
        <p:spPr bwMode="auto">
          <a:xfrm>
            <a:off x="5073650" y="2051968"/>
            <a:ext cx="1738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 b="1">
                <a:latin typeface="微軟正黑體" pitchFamily="34" charset="-120"/>
                <a:ea typeface="微軟正黑體" pitchFamily="34" charset="-120"/>
              </a:rPr>
              <a:t>實務訓練</a:t>
            </a: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6724650" y="2559968"/>
            <a:ext cx="1800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b="1" dirty="0">
                <a:latin typeface="微軟正黑體" pitchFamily="34" charset="-120"/>
                <a:ea typeface="微軟正黑體" pitchFamily="34" charset="-120"/>
              </a:rPr>
              <a:t>潛力</a:t>
            </a:r>
            <a:r>
              <a:rPr kumimoji="0" lang="en-US" altLang="zh-TW" sz="1800" b="1" dirty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kumimoji="0" lang="zh-TW" altLang="en-US" sz="1800" b="1" dirty="0">
                <a:latin typeface="微軟正黑體" pitchFamily="34" charset="-120"/>
                <a:ea typeface="微軟正黑體" pitchFamily="34" charset="-120"/>
              </a:rPr>
              <a:t>態度</a:t>
            </a:r>
          </a:p>
        </p:txBody>
      </p:sp>
      <p:sp>
        <p:nvSpPr>
          <p:cNvPr id="16" name="文字方塊 1"/>
          <p:cNvSpPr txBox="1">
            <a:spLocks noChangeArrowheads="1"/>
          </p:cNvSpPr>
          <p:nvPr/>
        </p:nvSpPr>
        <p:spPr bwMode="auto">
          <a:xfrm>
            <a:off x="719138" y="4533231"/>
            <a:ext cx="73421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提前</a:t>
            </a:r>
            <a:r>
              <a:rPr lang="zh-TW" altLang="en-US" sz="1800" b="1" dirty="0">
                <a:latin typeface="微軟正黑體" pitchFamily="34" charset="-120"/>
                <a:ea typeface="微軟正黑體" pitchFamily="34" charset="-120"/>
              </a:rPr>
              <a:t>就業必備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證照：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大四下學期實習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證券</a:t>
            </a:r>
            <a:r>
              <a:rPr lang="zh-TW" altLang="en-US" sz="1800" b="1" dirty="0">
                <a:latin typeface="微軟正黑體" pitchFamily="34" charset="-120"/>
                <a:ea typeface="微軟正黑體" pitchFamily="34" charset="-120"/>
              </a:rPr>
              <a:t>普業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、人身保險</a:t>
            </a:r>
            <a:r>
              <a:rPr lang="zh-TW" altLang="en-US" sz="1800" b="1" dirty="0">
                <a:latin typeface="微軟正黑體" pitchFamily="34" charset="-120"/>
                <a:ea typeface="微軟正黑體" pitchFamily="34" charset="-120"/>
              </a:rPr>
              <a:t>、金融市場常識與道德</a:t>
            </a:r>
          </a:p>
        </p:txBody>
      </p:sp>
    </p:spTree>
    <p:extLst>
      <p:ext uri="{BB962C8B-B14F-4D97-AF65-F5344CB8AC3E}">
        <p14:creationId xmlns:p14="http://schemas.microsoft.com/office/powerpoint/2010/main" val="19604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9692" y="944983"/>
            <a:ext cx="5580620" cy="31085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lvl="1"/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集中專業訓練 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證券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產業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證券市場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與國際股市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各項金融商品專業知識</a:t>
            </a: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理財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規劃與資產配置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開發與應對技巧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數位開發與數位行銷技巧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超業心路歷程分享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Oval 6"/>
          <p:cNvSpPr>
            <a:spLocks noChangeAspect="1" noChangeArrowheads="1"/>
          </p:cNvSpPr>
          <p:nvPr/>
        </p:nvSpPr>
        <p:spPr bwMode="blackWhite">
          <a:xfrm>
            <a:off x="1413144" y="969490"/>
            <a:ext cx="647700" cy="647700"/>
          </a:xfrm>
          <a:prstGeom prst="ellipse">
            <a:avLst/>
          </a:prstGeom>
          <a:gradFill flip="none" rotWithShape="1">
            <a:gsLst>
              <a:gs pos="0">
                <a:srgbClr val="3333CC">
                  <a:shade val="30000"/>
                  <a:satMod val="115000"/>
                </a:srgbClr>
              </a:gs>
              <a:gs pos="53000">
                <a:srgbClr val="3333CC">
                  <a:shade val="67500"/>
                  <a:satMod val="115000"/>
                </a:srgbClr>
              </a:gs>
              <a:gs pos="100000">
                <a:srgbClr val="3333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ctr"/>
          <a:lstStyle>
            <a:lvl1pPr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152400" indent="-150813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342900" indent="-171450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500063" indent="-15557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685800" indent="-16192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11430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16002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20574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25146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0" hangingPunct="0">
              <a:buSzPct val="75000"/>
            </a:pPr>
            <a:r>
              <a:rPr kumimoji="0"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</a:t>
            </a:r>
            <a:endParaRPr kumimoji="0"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標題 2"/>
          <p:cNvSpPr txBox="1">
            <a:spLocks/>
          </p:cNvSpPr>
          <p:nvPr/>
        </p:nvSpPr>
        <p:spPr>
          <a:xfrm>
            <a:off x="503548" y="70857"/>
            <a:ext cx="8229600" cy="657843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實習訓練二階段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9692" y="4281598"/>
            <a:ext cx="5589930" cy="206210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r>
              <a:rPr kumimoji="0" lang="zh-TW" altLang="en-US" sz="3200" dirty="0" smtClean="0"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2800" b="1" dirty="0" smtClean="0">
                <a:latin typeface="標楷體" pitchFamily="65" charset="-120"/>
                <a:ea typeface="標楷體" panose="03000509000000000000" pitchFamily="65" charset="-120"/>
              </a:rPr>
              <a:t>分公司見習</a:t>
            </a:r>
            <a:r>
              <a:rPr kumimoji="0" lang="en-US" altLang="zh-TW" sz="2800" b="1" dirty="0">
                <a:latin typeface="標楷體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2800" b="1" dirty="0">
                <a:latin typeface="標楷體" pitchFamily="65" charset="-120"/>
                <a:ea typeface="標楷體" panose="03000509000000000000" pitchFamily="65" charset="-120"/>
              </a:rPr>
              <a:t>實務訓練</a:t>
            </a:r>
            <a:endParaRPr lang="zh-TW" altLang="en-US" sz="2800" b="1" dirty="0"/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從業人員相關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法規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必備證照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輔導考試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各項商品交易實務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成交技巧與打動客戶心服務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Oval 6"/>
          <p:cNvSpPr>
            <a:spLocks noChangeAspect="1" noChangeArrowheads="1"/>
          </p:cNvSpPr>
          <p:nvPr/>
        </p:nvSpPr>
        <p:spPr bwMode="blackWhite">
          <a:xfrm>
            <a:off x="1413144" y="4281598"/>
            <a:ext cx="647700" cy="647700"/>
          </a:xfrm>
          <a:prstGeom prst="ellipse">
            <a:avLst/>
          </a:prstGeom>
          <a:gradFill flip="none" rotWithShape="1">
            <a:gsLst>
              <a:gs pos="0">
                <a:srgbClr val="3333CC">
                  <a:shade val="30000"/>
                  <a:satMod val="115000"/>
                </a:srgbClr>
              </a:gs>
              <a:gs pos="53000">
                <a:srgbClr val="3333CC">
                  <a:shade val="67500"/>
                  <a:satMod val="115000"/>
                </a:srgbClr>
              </a:gs>
              <a:gs pos="100000">
                <a:srgbClr val="3333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ctr"/>
          <a:lstStyle>
            <a:lvl1pPr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152400" indent="-150813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342900" indent="-171450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500063" indent="-15557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685800" indent="-16192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11430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16002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20574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25146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0" hangingPunct="0">
              <a:buSzPct val="75000"/>
            </a:pPr>
            <a:r>
              <a:rPr kumimoji="0"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</a:t>
            </a:r>
            <a:endParaRPr kumimoji="0"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4</a:t>
            </a:fld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457200" y="111532"/>
            <a:ext cx="8229600" cy="689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2018</a:t>
            </a:r>
            <a:r>
              <a:rPr kumimoji="0"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鳳凰計劃啟動</a:t>
            </a:r>
            <a:endParaRPr kumimoji="0" lang="zh-TW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val="2452539629"/>
              </p:ext>
            </p:extLst>
          </p:nvPr>
        </p:nvGraphicFramePr>
        <p:xfrm>
          <a:off x="467544" y="1033646"/>
          <a:ext cx="82809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矩形 12"/>
          <p:cNvSpPr/>
          <p:nvPr/>
        </p:nvSpPr>
        <p:spPr>
          <a:xfrm>
            <a:off x="845888" y="1105654"/>
            <a:ext cx="502225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6600" b="1" dirty="0" smtClean="0">
                <a:ln w="50800"/>
                <a:solidFill>
                  <a:prstClr val="white">
                    <a:shade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鳳凰計畫</a:t>
            </a:r>
            <a:endParaRPr kumimoji="0" lang="zh-TW" altLang="en-US" sz="6600" b="1" dirty="0">
              <a:ln w="50800"/>
              <a:solidFill>
                <a:prstClr val="white">
                  <a:shade val="50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新細明體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79512" y="4402766"/>
            <a:ext cx="2088232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18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就業學程業師</a:t>
            </a:r>
            <a:endParaRPr kumimoji="0" lang="en-US" altLang="zh-TW" sz="1800" b="1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18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提供實習機會</a:t>
            </a:r>
            <a:endParaRPr kumimoji="0" lang="en-US" altLang="zh-TW" sz="1800" b="1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944678" y="4418022"/>
            <a:ext cx="17969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kumimoji="0" lang="zh-TW" altLang="en-US" sz="1800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聘用</a:t>
            </a:r>
            <a:endParaRPr kumimoji="0" lang="en-US" altLang="zh-TW" sz="1800" b="1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基本工資   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NT$23,100(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預計</a:t>
            </a: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0" lang="en-US" altLang="zh-TW" sz="18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伙食福利金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全商品獎金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sz="18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811696" y="4433677"/>
            <a:ext cx="1656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畢業調薪</a:t>
            </a:r>
            <a:endParaRPr kumimoji="0" lang="en-US" altLang="zh-TW" sz="1800" b="1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NT$25,000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伙食福利金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全商品獎金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sz="18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zh-TW" sz="1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380312" y="4402766"/>
            <a:ext cx="151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正式任用</a:t>
            </a:r>
            <a:endParaRPr kumimoji="0" lang="en-US" altLang="zh-TW" sz="1800" b="1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通過</a:t>
            </a:r>
            <a:r>
              <a:rPr kumimoji="0" lang="zh-TW" altLang="en-US" sz="18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試用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 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NT$28,500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伙食福利金</a:t>
            </a:r>
            <a:r>
              <a:rPr kumimoji="0" lang="en-US" altLang="zh-TW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18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全商品獎金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998557" y="4439373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實習方案</a:t>
            </a:r>
            <a:endParaRPr kumimoji="0" lang="en-US" altLang="zh-TW" sz="1800" b="1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暑期實習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大四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上支薪實習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大四下實習聘用</a:t>
            </a:r>
            <a:endParaRPr kumimoji="0" lang="en-US" altLang="zh-TW" sz="1800" dirty="0" smtClean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kumimoji="0" lang="zh-TW" altLang="en-US" sz="1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四下</a:t>
            </a:r>
            <a:r>
              <a:rPr kumimoji="0" lang="zh-TW" altLang="en-US" sz="1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實習→聘用</a:t>
            </a:r>
            <a:endParaRPr kumimoji="0" lang="en-US" altLang="zh-TW" sz="1800" b="1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kumimoji="0" lang="zh-TW" altLang="en-US" sz="1800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kumimoji="0" lang="zh-TW" altLang="en-US" sz="1800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全年實習聘用</a:t>
            </a:r>
            <a:endParaRPr kumimoji="0" lang="zh-TW" altLang="en-US" sz="1800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 sz="1800" dirty="0">
              <a:solidFill>
                <a:prstClr val="black"/>
              </a:solidFill>
              <a:latin typeface="Calibri"/>
              <a:ea typeface="新細明體"/>
            </a:endParaRPr>
          </a:p>
        </p:txBody>
      </p:sp>
      <p:sp>
        <p:nvSpPr>
          <p:cNvPr id="19" name="投影片編號版面配置區 8"/>
          <p:cNvSpPr txBox="1">
            <a:spLocks/>
          </p:cNvSpPr>
          <p:nvPr/>
        </p:nvSpPr>
        <p:spPr>
          <a:xfrm>
            <a:off x="6553200" y="6193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FDA954C-ECD4-4EEA-956B-1888BD9E7AAC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709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36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薪資待遇與培育制度</a:t>
            </a:r>
            <a:endParaRPr lang="zh-TW" altLang="en-US" sz="3600" dirty="0"/>
          </a:p>
        </p:txBody>
      </p:sp>
      <p:grpSp>
        <p:nvGrpSpPr>
          <p:cNvPr id="4" name="群組 3"/>
          <p:cNvGrpSpPr/>
          <p:nvPr/>
        </p:nvGrpSpPr>
        <p:grpSpPr>
          <a:xfrm>
            <a:off x="850027" y="2421103"/>
            <a:ext cx="3555513" cy="2459185"/>
            <a:chOff x="836804" y="-301822"/>
            <a:chExt cx="3168351" cy="1686406"/>
          </a:xfrm>
        </p:grpSpPr>
        <p:sp>
          <p:nvSpPr>
            <p:cNvPr id="5" name="文字方塊 4"/>
            <p:cNvSpPr txBox="1"/>
            <p:nvPr/>
          </p:nvSpPr>
          <p:spPr>
            <a:xfrm>
              <a:off x="836804" y="-301822"/>
              <a:ext cx="3168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完美薪獎</a:t>
              </a: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867757" y="1110205"/>
              <a:ext cx="432048" cy="27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4868735" y="5233221"/>
            <a:ext cx="3663705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全商品皆提供業績獎金，實習聘用階段也照樣領獎金</a:t>
            </a:r>
            <a:r>
              <a:rPr lang="en-US" altLang="zh-TW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!!</a:t>
            </a:r>
          </a:p>
          <a:p>
            <a:r>
              <a:rPr lang="zh-TW" altLang="en-US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實例：台中分公司實習聘用學生到任一年內</a:t>
            </a:r>
            <a:r>
              <a:rPr lang="zh-TW" altLang="en-US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每月收入</a:t>
            </a:r>
            <a:r>
              <a:rPr lang="zh-TW" altLang="en-US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50,000</a:t>
            </a:r>
            <a:r>
              <a:rPr lang="zh-TW" altLang="en-US" sz="14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14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40653" y="1779210"/>
            <a:ext cx="3507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    獎金與成就感同步成長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!!</a:t>
            </a:r>
            <a:endPara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463375" y="4073193"/>
            <a:ext cx="666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＋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1043608" y="4680233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各式獎金</a:t>
            </a:r>
            <a:endParaRPr lang="en-US" altLang="zh-TW" sz="16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證券</a:t>
            </a:r>
            <a:r>
              <a:rPr lang="zh-TW" altLang="en-US" sz="1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期權</a:t>
            </a:r>
            <a:r>
              <a:rPr lang="zh-TW" altLang="en-US" sz="16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基金、保險、債券、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PGN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、複委託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美港股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4701807" y="944724"/>
            <a:ext cx="397464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特設新人制，培養期間穩定有保障</a:t>
            </a:r>
            <a:endParaRPr lang="en-US" altLang="zh-TW" sz="16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通過試用期，得調薪至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含伙食金</a:t>
            </a:r>
            <a:r>
              <a:rPr lang="en-US" altLang="zh-TW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每季分配質優資產客戶服務</a:t>
            </a:r>
            <a:endParaRPr lang="en-US" altLang="zh-TW" sz="16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zh-TW" altLang="en-US" sz="1400" dirty="0" smtClean="0">
              <a:solidFill>
                <a:srgbClr val="000066"/>
              </a:solidFill>
              <a:latin typeface="+mn-ea"/>
            </a:endParaRPr>
          </a:p>
        </p:txBody>
      </p:sp>
      <p:sp>
        <p:nvSpPr>
          <p:cNvPr id="12" name="梯形 11"/>
          <p:cNvSpPr/>
          <p:nvPr/>
        </p:nvSpPr>
        <p:spPr>
          <a:xfrm>
            <a:off x="392957" y="1048298"/>
            <a:ext cx="4197689" cy="452801"/>
          </a:xfrm>
          <a:prstGeom prst="trapezoid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底薪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伙食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津貼</a:t>
            </a:r>
            <a:r>
              <a:rPr lang="en-US" altLang="zh-TW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各項商品獎金</a:t>
            </a:r>
            <a:endParaRPr lang="zh-TW" altLang="en-US" sz="2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03"/>
          <a:stretch/>
        </p:blipFill>
        <p:spPr>
          <a:xfrm>
            <a:off x="4868735" y="2347447"/>
            <a:ext cx="3604546" cy="28642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平行四邊形 13"/>
          <p:cNvSpPr/>
          <p:nvPr/>
        </p:nvSpPr>
        <p:spPr>
          <a:xfrm>
            <a:off x="1043608" y="2848498"/>
            <a:ext cx="3528392" cy="360040"/>
          </a:xfrm>
          <a:prstGeom prst="parallelogram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193421" y="2848498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600" dirty="0" smtClean="0"/>
              <a:t>     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底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          伙食福利金    合計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     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Vladimir Script"/>
                <a:ea typeface="微軟正黑體" panose="020B0604030504040204" pitchFamily="34" charset="-120"/>
              </a:rPr>
              <a:t>≈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1,500       26,500</a:t>
            </a:r>
          </a:p>
          <a:p>
            <a:pPr>
              <a:lnSpc>
                <a:spcPct val="200000"/>
              </a:lnSpc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28,500         </a:t>
            </a:r>
            <a:r>
              <a:rPr lang="zh-TW" altLang="en-US" sz="1600" dirty="0" smtClean="0">
                <a:latin typeface="Vladimir Script"/>
                <a:ea typeface="微軟正黑體" panose="020B0604030504040204" pitchFamily="34" charset="-120"/>
              </a:rPr>
              <a:t>≈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80366" y="3325467"/>
            <a:ext cx="1267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畢業薪資</a:t>
            </a:r>
            <a:endParaRPr lang="en-US" altLang="zh-TW" sz="1600" b="1" u="sng" dirty="0" smtClean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51520" y="3776041"/>
            <a:ext cx="15121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正式任用</a:t>
            </a:r>
            <a:endParaRPr lang="en-US" altLang="zh-TW" sz="1600" b="1" u="sng" dirty="0" smtClean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100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通過試用期</a:t>
            </a:r>
            <a:r>
              <a:rPr lang="en-US" altLang="zh-TW" sz="1100" dirty="0" smtClean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100" dirty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850027" y="5602553"/>
            <a:ext cx="378792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786926" y="5442748"/>
            <a:ext cx="3550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</a:rPr>
              <a:t>        ∞ </a:t>
            </a:r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92957" y="6187328"/>
            <a:ext cx="4611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solidFill>
                  <a:srgbClr val="000066"/>
                </a:solidFill>
                <a:latin typeface="+mn-ea"/>
              </a:rPr>
              <a:t>註：畢業薪資於取得大學畢業證書即可提出申請。</a:t>
            </a:r>
          </a:p>
        </p:txBody>
      </p:sp>
      <p:sp>
        <p:nvSpPr>
          <p:cNvPr id="22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>
                <a:defRPr/>
              </a:pPr>
              <a:t>6</a:t>
            </a:fld>
            <a:endParaRPr lang="en-US" altLang="zh-TW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3891" y="790835"/>
            <a:ext cx="3604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理財經紀人薪資待遇</a:t>
            </a:r>
          </a:p>
        </p:txBody>
      </p:sp>
    </p:spTree>
    <p:extLst>
      <p:ext uri="{BB962C8B-B14F-4D97-AF65-F5344CB8AC3E}">
        <p14:creationId xmlns:p14="http://schemas.microsoft.com/office/powerpoint/2010/main" val="35251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400" dirty="0" smtClean="0">
            <a:solidFill>
              <a:srgbClr val="000066"/>
            </a:solidFill>
            <a:latin typeface="+mn-e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15881</TotalTime>
  <Words>521</Words>
  <Application>Microsoft Office PowerPoint</Application>
  <PresentationFormat>如螢幕大小 (4:3)</PresentationFormat>
  <Paragraphs>110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8" baseType="lpstr">
      <vt:lpstr>Arial Unicode MS</vt:lpstr>
      <vt:lpstr>微軟正黑體</vt:lpstr>
      <vt:lpstr>新細明體</vt:lpstr>
      <vt:lpstr>標楷體</vt:lpstr>
      <vt:lpstr>Arial</vt:lpstr>
      <vt:lpstr>Baskerville Old Face</vt:lpstr>
      <vt:lpstr>Calibri</vt:lpstr>
      <vt:lpstr>Vladimir Script</vt:lpstr>
      <vt:lpstr>Wingdings</vt:lpstr>
      <vt:lpstr>Office 佈景主題</vt:lpstr>
      <vt:lpstr>自訂設計</vt:lpstr>
      <vt:lpstr>群益金鼎證券  108學年度 大四下產學合作實習方案</vt:lpstr>
      <vt:lpstr>PowerPoint 簡報</vt:lpstr>
      <vt:lpstr>PowerPoint 簡報</vt:lpstr>
      <vt:lpstr>PowerPoint 簡報</vt:lpstr>
      <vt:lpstr>PowerPoint 簡報</vt:lpstr>
      <vt:lpstr>PowerPoint 簡報</vt:lpstr>
      <vt:lpstr>薪資待遇與培育制度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群益金融集團</dc:title>
  <dc:creator>Shawn</dc:creator>
  <cp:lastModifiedBy>傅正輝經紀部業務管理處</cp:lastModifiedBy>
  <cp:revision>846</cp:revision>
  <cp:lastPrinted>2013-10-09T11:29:50Z</cp:lastPrinted>
  <dcterms:created xsi:type="dcterms:W3CDTF">2011-01-24T01:55:48Z</dcterms:created>
  <dcterms:modified xsi:type="dcterms:W3CDTF">2019-11-15T05:51:32Z</dcterms:modified>
</cp:coreProperties>
</file>